
<file path=[Content_Types].xml><?xml version="1.0" encoding="utf-8"?>
<Types xmlns="http://schemas.openxmlformats.org/package/2006/content-types">
  <Default Extension="png" ContentType="image/png"/>
  <Default Extension="bin" ContentType="image/jpe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859" r:id="rId2"/>
    <p:sldId id="1239" r:id="rId3"/>
    <p:sldId id="1258" r:id="rId4"/>
    <p:sldId id="1280" r:id="rId5"/>
    <p:sldId id="1300" r:id="rId6"/>
    <p:sldId id="1298" r:id="rId7"/>
    <p:sldId id="1301" r:id="rId8"/>
    <p:sldId id="1299" r:id="rId9"/>
    <p:sldId id="1247" r:id="rId10"/>
    <p:sldId id="1269" r:id="rId11"/>
    <p:sldId id="1302" r:id="rId12"/>
    <p:sldId id="1303" r:id="rId13"/>
    <p:sldId id="1304" r:id="rId14"/>
    <p:sldId id="1307" r:id="rId15"/>
    <p:sldId id="1309" r:id="rId16"/>
    <p:sldId id="1308" r:id="rId17"/>
    <p:sldId id="1310" r:id="rId18"/>
    <p:sldId id="1311" r:id="rId19"/>
    <p:sldId id="1305" r:id="rId20"/>
    <p:sldId id="1312" r:id="rId21"/>
    <p:sldId id="1313" r:id="rId22"/>
    <p:sldId id="1314" r:id="rId23"/>
    <p:sldId id="1250" r:id="rId24"/>
    <p:sldId id="1315" r:id="rId25"/>
    <p:sldId id="1316" r:id="rId26"/>
    <p:sldId id="1317" r:id="rId27"/>
    <p:sldId id="1318" r:id="rId28"/>
    <p:sldId id="1319" r:id="rId29"/>
    <p:sldId id="1322" r:id="rId30"/>
    <p:sldId id="1320" r:id="rId31"/>
    <p:sldId id="1323" r:id="rId32"/>
    <p:sldId id="1324" r:id="rId33"/>
    <p:sldId id="1325" r:id="rId34"/>
    <p:sldId id="1327" r:id="rId35"/>
    <p:sldId id="1328" r:id="rId36"/>
    <p:sldId id="1329" r:id="rId3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高中化学 选择性必修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有机化学基础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bin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bin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6.bin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bin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6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bin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bin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bin"/><Relationship Id="rId2" Type="http://schemas.openxmlformats.org/officeDocument/2006/relationships/image" Target="../media/image48.bin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 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石油化工的基础物质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烃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第二单元　芳香烃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10604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）实验步骤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在三颈烧瓶中加入少量铁粉，向三颈烧瓶上的一个滴液漏斗中加入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液溴的混合物，另一个滴液漏斗中加入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 mL 10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的氢氧化钠溶液，锥形瓶中注入蒸馏水，干燥管中加入碱石灰。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连接好仪器，检查装置气密性。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向三颈烧瓶中加入苯和液溴的混合物，观察三颈烧瓶和锥形瓶中出现的现象。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反应完毕后，向三颈烧瓶中加入氢氧化钠溶液，观察三颈烧瓶中生成物的状态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686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2668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）实验现象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剧烈反应。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三颈烧瓶中液体微沸（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苯与液溴反应放热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），红棕色气体充满三颈烧瓶（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溴易挥发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导管中有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棕色油状液体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滴下。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导管口附近出现白雾（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溴化氢遇水蒸气形成小液滴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430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02608"/>
          </a:xfrm>
        </p:spPr>
        <p:txBody>
          <a:bodyPr/>
          <a:lstStyle/>
          <a:p>
            <a:pPr lvl="0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）注意事项</a:t>
            </a:r>
            <a:endParaRPr lang="zh-CN" altLang="zh-CN" sz="14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应该用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纯溴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要得到催化剂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FeBr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，需加入少量铁粉。</a:t>
            </a:r>
            <a:endParaRPr lang="zh-CN" altLang="zh-CN" sz="14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HBr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极易溶于水，锥形瓶中的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导管不能插入液面以下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，防止倒吸。</a:t>
            </a:r>
            <a:endParaRPr lang="zh-CN" altLang="zh-CN" sz="14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产品处理（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精制溴苯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667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37276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硝基苯的制备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苯的硝化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）实验装置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）实验步骤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配制混合酸：先将</a:t>
            </a:r>
            <a:r>
              <a:rPr lang="en-US" altLang="zh-CN" b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浓硝酸注入大试管中，再慢慢注入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浓硫酸，混合均匀，冷却到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在不断振荡下，向冷却后的混合酸中逐滴加入约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mL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苯，注意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避免使混合物的温度超过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塞上带有导管的橡皮塞，将大试管放在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～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的水浴中加热几分钟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 descr="YTImage24D183.tif&amp;145&amp;1-1$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174" y="620688"/>
            <a:ext cx="914400" cy="202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886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3986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）实验现象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将反应后的液体倒入盛有水的烧杯中，可以观察到出现分层现象，下层为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淡黄色油状液体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，有苦杏仁气味。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）注意事项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试剂添加顺序：浓硝酸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浓硫酸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浓硫酸的作用是催化剂、吸水剂。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必须用水浴加热，温度计插入水浴中测量水的温度。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长导管的作用是导气、冷凝回流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955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YTImage24典例1.eps&amp;19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13" y="836712"/>
            <a:ext cx="1286510" cy="41465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82668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2025∙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江苏省泰州中学高二月考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）实验室制备溴苯的反应装置如图所示。下列说法错误的是（　　）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向圆底烧瓶中滴加苯和溴的混合液前需先打开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实验中装置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中的液体逐渐变为浅红色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中碳酸钠溶液的作用是吸收溴化氢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反应后的混合液经稀碱溶液洗涤、结晶，得到溴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3737" y="1556792"/>
            <a:ext cx="4378338" cy="251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979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圆底烧瓶中滴加苯和溴的混合液后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二者会立即发生反应产生溴化氢和溴苯，所以需先打开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正确；反应过程放热，溴会挥发，溶解在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中，故装置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中的液体逐渐变为浅红色，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正确；实验中苯与溴发生取代反应产生的溴化氢可以与碳酸钠发生反应，故装置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中碳酸钠溶液的作用是吸收溴化氢，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正确；溴苯是油状液体，反应后的混合液经稀碱溶液洗涤、分液后得到溴苯，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YTImage24解析.eps&amp;9&amp;1-1$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980728"/>
            <a:ext cx="898733" cy="360039"/>
          </a:xfrm>
          <a:prstGeom prst="rect">
            <a:avLst/>
          </a:prstGeom>
        </p:spPr>
      </p:pic>
      <p:pic>
        <p:nvPicPr>
          <p:cNvPr id="6" name="图片 5" descr="YTImage24答案.eps&amp;149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88" y="3713923"/>
            <a:ext cx="818515" cy="2914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70803" y="3521107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66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302921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解答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有关简单有机物制备的思维流程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715963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明确反应原理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熟知实验仪器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分析杂质成分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设计除杂方案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302921"/>
              </a:xfrm>
              <a:blipFill>
                <a:blip r:embed="rId2"/>
                <a:stretch>
                  <a:fillRect b="-28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 descr="YTImage顿有所悟.eps&amp;22&amp;1-1$"/>
          <p:cNvPicPr/>
          <p:nvPr/>
        </p:nvPicPr>
        <p:blipFill>
          <a:blip r:embed="rId3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8" y="846082"/>
            <a:ext cx="2035810" cy="44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150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TImage要点2.eps&amp;23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908720"/>
            <a:ext cx="1089660" cy="38227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b="1" smtClean="0">
                <a:solidFill>
                  <a:srgbClr val="1EB26A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苯和苯的同系物的异同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738651"/>
              </p:ext>
            </p:extLst>
          </p:nvPr>
        </p:nvGraphicFramePr>
        <p:xfrm>
          <a:off x="368168" y="1628800"/>
          <a:ext cx="11478534" cy="3534029"/>
        </p:xfrm>
        <a:graphic>
          <a:graphicData uri="http://schemas.openxmlformats.org/drawingml/2006/table">
            <a:tbl>
              <a:tblPr firstRow="1" firstCol="1" bandRow="1"/>
              <a:tblGrid>
                <a:gridCol w="1476139">
                  <a:extLst>
                    <a:ext uri="{9D8B030D-6E8A-4147-A177-3AD203B41FA5}">
                      <a16:colId xmlns:a16="http://schemas.microsoft.com/office/drawing/2014/main" val="3792554777"/>
                    </a:ext>
                  </a:extLst>
                </a:gridCol>
                <a:gridCol w="4919700">
                  <a:extLst>
                    <a:ext uri="{9D8B030D-6E8A-4147-A177-3AD203B41FA5}">
                      <a16:colId xmlns:a16="http://schemas.microsoft.com/office/drawing/2014/main" val="2059413017"/>
                    </a:ext>
                  </a:extLst>
                </a:gridCol>
                <a:gridCol w="5082695">
                  <a:extLst>
                    <a:ext uri="{9D8B030D-6E8A-4147-A177-3AD203B41FA5}">
                      <a16:colId xmlns:a16="http://schemas.microsoft.com/office/drawing/2014/main" val="18759735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苯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苯的同系物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5538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1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分子中都含有一个苯环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分子式都符合通式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0353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1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燃烧时火焰明亮，伴有浓烟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都易发生苯环上的取代反应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⑤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都能发生苯环的加成反应，但反应都比较困难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2550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921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940284"/>
              </p:ext>
            </p:extLst>
          </p:nvPr>
        </p:nvGraphicFramePr>
        <p:xfrm>
          <a:off x="406574" y="908720"/>
          <a:ext cx="11449273" cy="4856892"/>
        </p:xfrm>
        <a:graphic>
          <a:graphicData uri="http://schemas.openxmlformats.org/drawingml/2006/table">
            <a:tbl>
              <a:tblPr firstRow="1" firstCol="1" bandRow="1"/>
              <a:tblGrid>
                <a:gridCol w="1080120">
                  <a:extLst>
                    <a:ext uri="{9D8B030D-6E8A-4147-A177-3AD203B41FA5}">
                      <a16:colId xmlns:a16="http://schemas.microsoft.com/office/drawing/2014/main" val="463013826"/>
                    </a:ext>
                  </a:extLst>
                </a:gridCol>
                <a:gridCol w="5904656">
                  <a:extLst>
                    <a:ext uri="{9D8B030D-6E8A-4147-A177-3AD203B41FA5}">
                      <a16:colId xmlns:a16="http://schemas.microsoft.com/office/drawing/2014/main" val="1927106604"/>
                    </a:ext>
                  </a:extLst>
                </a:gridCol>
                <a:gridCol w="4464497">
                  <a:extLst>
                    <a:ext uri="{9D8B030D-6E8A-4147-A177-3AD203B41FA5}">
                      <a16:colId xmlns:a16="http://schemas.microsoft.com/office/drawing/2014/main" val="3955535252"/>
                    </a:ext>
                  </a:extLst>
                </a:gridCol>
              </a:tblGrid>
              <a:tr h="532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4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3279" marR="3327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苯</a:t>
                      </a:r>
                      <a:endParaRPr lang="zh-CN" sz="24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3279" marR="3327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苯的同系物</a:t>
                      </a:r>
                      <a:endParaRPr lang="zh-CN" sz="24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3279" marR="3327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96413"/>
                  </a:ext>
                </a:extLst>
              </a:tr>
              <a:tr h="1331166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400" b="1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3279" marR="3327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易发生取代反应，主要得到一元取代产物</a:t>
                      </a:r>
                      <a:endParaRPr lang="zh-CN" sz="2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279" marR="3327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更容易发生取代反应，常得到多元取代产物</a:t>
                      </a:r>
                      <a:endParaRPr lang="zh-CN" sz="2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279" marR="3327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0590477"/>
                  </a:ext>
                </a:extLst>
              </a:tr>
              <a:tr h="133116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难被氧化，不能使酸性KMnO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3279" marR="3327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易被氧化，能使酸性KMnO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3279" marR="3327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7048850"/>
                  </a:ext>
                </a:extLst>
              </a:tr>
              <a:tr h="13311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差异</a:t>
                      </a:r>
                      <a:endParaRPr lang="zh-CN" sz="2400" b="1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2400" b="1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3279" marR="3327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苯的同系物分子中，苯环与侧链烃基相互影响。苯环影响侧链烃基，使侧链烃基性质活泼而易被氧化；侧链烃基影响苯环，使苯环上侧链烃基的邻、对位的氢原子更活泼而更易被取代</a:t>
                      </a:r>
                      <a:endParaRPr lang="zh-CN" sz="2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279" marR="3327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6591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10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1901" y="709948"/>
            <a:ext cx="6328275" cy="620999"/>
          </a:xfrm>
          <a:prstGeom prst="rect">
            <a:avLst/>
          </a:prstGeom>
        </p:spPr>
      </p:pic>
      <p:pic>
        <p:nvPicPr>
          <p:cNvPr id="4" name="图片 3" descr="YTImage知识点1.eps&amp;4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1523767"/>
            <a:ext cx="1423035" cy="393065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23283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苯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的结构和性质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物理性质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54369"/>
              </p:ext>
            </p:extLst>
          </p:nvPr>
        </p:nvGraphicFramePr>
        <p:xfrm>
          <a:off x="478582" y="2756605"/>
          <a:ext cx="11233249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925379">
                  <a:extLst>
                    <a:ext uri="{9D8B030D-6E8A-4147-A177-3AD203B41FA5}">
                      <a16:colId xmlns:a16="http://schemas.microsoft.com/office/drawing/2014/main" val="3441409001"/>
                    </a:ext>
                  </a:extLst>
                </a:gridCol>
                <a:gridCol w="1925379">
                  <a:extLst>
                    <a:ext uri="{9D8B030D-6E8A-4147-A177-3AD203B41FA5}">
                      <a16:colId xmlns:a16="http://schemas.microsoft.com/office/drawing/2014/main" val="4232365528"/>
                    </a:ext>
                  </a:extLst>
                </a:gridCol>
                <a:gridCol w="3369975">
                  <a:extLst>
                    <a:ext uri="{9D8B030D-6E8A-4147-A177-3AD203B41FA5}">
                      <a16:colId xmlns:a16="http://schemas.microsoft.com/office/drawing/2014/main" val="1546657611"/>
                    </a:ext>
                  </a:extLst>
                </a:gridCol>
                <a:gridCol w="2408408">
                  <a:extLst>
                    <a:ext uri="{9D8B030D-6E8A-4147-A177-3AD203B41FA5}">
                      <a16:colId xmlns:a16="http://schemas.microsoft.com/office/drawing/2014/main" val="514997898"/>
                    </a:ext>
                  </a:extLst>
                </a:gridCol>
                <a:gridCol w="1604108">
                  <a:extLst>
                    <a:ext uri="{9D8B030D-6E8A-4147-A177-3AD203B41FA5}">
                      <a16:colId xmlns:a16="http://schemas.microsoft.com/office/drawing/2014/main" val="37402728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颜色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状态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气味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密度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溶解性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496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无色</a:t>
                      </a:r>
                      <a:endParaRPr lang="zh-CN" sz="1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液态</a:t>
                      </a:r>
                      <a:endParaRPr lang="zh-CN" sz="1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有特殊气味</a:t>
                      </a:r>
                      <a:endParaRPr lang="zh-CN" sz="1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比水小</a:t>
                      </a:r>
                      <a:endParaRPr lang="zh-CN" sz="1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不溶于水</a:t>
                      </a:r>
                      <a:endParaRPr lang="zh-CN" sz="1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5769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YTImage24典例2.eps&amp;24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918240"/>
            <a:ext cx="1089660" cy="3505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864601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是苯的同系物，化学性质与苯相似，但由于基团之间的相互影响，甲苯的某些性质又与苯不同。下列有关推断及解释都正确的是（　　）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苯不能通过化学反应使溴水褪色，但甲苯可以，这是甲基对苯环影响的结果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苯不能在光照条件下与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发生取代反应，但甲苯可以，这是苯环对甲基影响的结果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苯的一氯代物只有一种，而甲苯的苯环上一氯代物有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种，这是苯环对甲基影响的结果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苯不能使酸性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KMnO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溶液褪色，但甲苯可以，这是苯环对甲基影响的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397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TImage24解析.eps&amp;9&amp;1-1$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89" y="908720"/>
            <a:ext cx="898733" cy="360039"/>
          </a:xfrm>
          <a:prstGeom prst="rect">
            <a:avLst/>
          </a:prstGeom>
        </p:spPr>
      </p:pic>
      <p:pic>
        <p:nvPicPr>
          <p:cNvPr id="4" name="图片 3" descr="YTImage24答案.eps&amp;10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53" y="4225968"/>
            <a:ext cx="923925" cy="32956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与甲苯都不含碳碳双键，都不能使溴水褪色，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错误；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苯不能在光照条件下与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en-US" altLang="zh-CN" b="1" u="wavy" baseline="-250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发生取代反应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，但甲苯可以，是因为甲基上的氢原子容易被氯原子取代，与苯环的影响无关，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错误；苯的一氯代物只有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种，而甲苯的苯环上一氯代物有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种，是因为苯上的氢原子完全相同，而甲苯苯环上有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种不同化学环境的氢原子，与苯环对甲基的影响无关，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错误；苯不能使酸性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KMnO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溶液褪色，但甲苯可以，这是苯环对甲基影响的结果，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14686" y="4077072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84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889428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解答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有关苯环和烃基相互影响问题的思维流程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苯不具有而其他芳香烃具有的性质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烃基对苯环的影响。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甲烷不具有而其他芳香烃具有的性质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苯环对烃基的影响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889428"/>
              </a:xfrm>
              <a:blipFill>
                <a:blip r:embed="rId2"/>
                <a:stretch>
                  <a:fillRect l="-796" b="-54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 descr="YTImage顿有所悟.eps&amp;22&amp;1-1$"/>
          <p:cNvPicPr/>
          <p:nvPr/>
        </p:nvPicPr>
        <p:blipFill>
          <a:blip r:embed="rId3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8" y="846082"/>
            <a:ext cx="2035810" cy="44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427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692696"/>
            <a:ext cx="6097080" cy="758104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959511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突破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以烯烃为背景的信息给予型问题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烯烃的氧化产物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 descr="YTImage情境1.eps&amp;157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11" y="1484784"/>
            <a:ext cx="1120140" cy="393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0830" y="3300279"/>
            <a:ext cx="6621156" cy="306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06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氧化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710" y="1412776"/>
            <a:ext cx="7624685" cy="194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797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6101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炔烃的氧化产物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）氧化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氧化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814" y="1988840"/>
            <a:ext cx="5884705" cy="78659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7627" y="3387875"/>
            <a:ext cx="5583077" cy="84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1753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0098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2025∙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吉林长春市实验中学高二期中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　已知某种烯烃经臭氧氧化后，在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存在条件下水解可得到醛和酮，反应如下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4典例1.eps&amp;158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01" y="836712"/>
            <a:ext cx="1089025" cy="35052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1394" y="1916832"/>
            <a:ext cx="7844767" cy="289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533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现有分子式为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的某烯烃，它与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加成后生成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－二甲基戊烷，它经臭氧氧化后在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存在条件下水解生成乙醛和一种酮。据此推知该烯烃的结构简式为（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988840"/>
            <a:ext cx="5054016" cy="323672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5338037"/>
            <a:ext cx="3973318" cy="117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4642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37276"/>
          </a:xfrm>
        </p:spPr>
        <p:txBody>
          <a:bodyPr/>
          <a:lstStyle/>
          <a:p>
            <a:pPr indent="1165225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由分子式可知，题给烯烃分子中仅含有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个碳碳双键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。该烯烃经臭氧氧化后，在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存在条件下水解生成乙醛和一种酮，结合题给信息，可推断该烯烃中含有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再结合该烯烃与氢气的加成产物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二甲基戊烷的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1165225"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可推断出该烯烃的结构简式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 descr="YTImage24解析.eps&amp;159&amp;1-1$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43" y="908720"/>
            <a:ext cx="967105" cy="34480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662" y="1988840"/>
            <a:ext cx="2454602" cy="10662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8702" y="3218049"/>
            <a:ext cx="3842919" cy="11378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783" y="4615906"/>
            <a:ext cx="3291886" cy="1016191"/>
          </a:xfrm>
          <a:prstGeom prst="rect">
            <a:avLst/>
          </a:prstGeom>
        </p:spPr>
      </p:pic>
      <p:pic>
        <p:nvPicPr>
          <p:cNvPr id="7" name="图片 6" descr="YTImage24答案.eps&amp;160&amp;1-1$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0" y="6023077"/>
            <a:ext cx="839470" cy="29908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28262" y="5827888"/>
            <a:ext cx="7168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19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38588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对于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信息题，通常的思路是看懂题给信息，理解变化关系或规律，然后运用该规律进行推理。在烯烃的信息题中，出现概率最大的有两类：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臭氧氧化，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使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断开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。其突破方法是掌握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旧键断裂方式、新键形成方式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，同时要学会正向思维与逆向思维相结合的方法来进行推导。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烯烃复分解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，如</a:t>
                </a:r>
                <a:r>
                  <a:rPr lang="en-US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</a:t>
                </a:r>
                <a:r>
                  <a:rPr lang="en-US" altLang="zh-CN" b="1" smtClean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。其突破方法是掌握题给的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复分解方式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，从而进行重新组合。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38588"/>
              </a:xfrm>
              <a:blipFill>
                <a:blip r:embed="rId2"/>
                <a:stretch>
                  <a:fillRect l="-796" r="-849" b="-3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 descr="YTImage顿有所悟.eps&amp;22&amp;1-1$"/>
          <p:cNvPicPr/>
          <p:nvPr/>
        </p:nvPicPr>
        <p:blipFill>
          <a:blip r:embed="rId3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8" y="846082"/>
            <a:ext cx="2035810" cy="4464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5006" y="3068960"/>
            <a:ext cx="5100205" cy="8659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3F2E7"/>
              </a:clrFrom>
              <a:clrTo>
                <a:srgbClr val="E3F2E7">
                  <a:alpha val="0"/>
                </a:srgbClr>
              </a:clrTo>
            </a:clrChange>
          </a:blip>
          <a:srcRect l="1791"/>
          <a:stretch/>
        </p:blipFill>
        <p:spPr>
          <a:xfrm>
            <a:off x="3092794" y="1844824"/>
            <a:ext cx="1202212" cy="85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71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97424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分子结构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）苯分子中的碳原子均采取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lang="en-US" altLang="zh-CN" b="1" baseline="30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，每个碳原子分别与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个氢原子及相邻碳原子以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结合，键夹角均为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120°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，形成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平面正六边形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结构。每个碳原子余下的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轨道垂直于碳、氢原子构成的平面，相互平行重叠形成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）分子组成和结构的不同表示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3645024"/>
            <a:ext cx="5772333" cy="290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9758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942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综合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认知重要烃的结构与性质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）烷烃的特征反应是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取代反应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，与卤素单质在光照条件下生成卤代烃和卤化氢。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）烯烃、炔烃的特征反应为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加成反应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情境2.eps&amp;163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908720"/>
            <a:ext cx="998855" cy="35052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376" y="2998996"/>
            <a:ext cx="5750822" cy="25485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214" y="2852936"/>
            <a:ext cx="5903523" cy="25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0766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3283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）苯和苯的同系物的化学性质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易发生取代反应，难发生加成反应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0" y="2204864"/>
            <a:ext cx="4580659" cy="351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6540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72691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苯的同系物的化学性质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苯环对侧链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的影响：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侧链对苯环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的影响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2132856"/>
            <a:ext cx="4293765" cy="11306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782" y="4149080"/>
            <a:ext cx="6605241" cy="190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763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310604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科学家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通过实验发现环己烷在一定条件下最终可以生成苯，从而增加苯及其芳香族化合物的产量（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                                                </m:t>
                    </m: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）。下列有关说法正确的是（　　）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.①②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两步都属于加成反应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环己烯的链状同分异构体超过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不考虑立体异构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环己烷、环己烯、苯均能使溴水褪色，且褪色原理相同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环己烷、环己烯、苯均不能使酸性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褪色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310604"/>
              </a:xfrm>
              <a:blipFill>
                <a:blip r:embed="rId2"/>
                <a:stretch>
                  <a:fillRect l="-796" r="-849" b="-22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 descr="YTImage24典例2.eps&amp;167&amp;1-1$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90" y="908720"/>
            <a:ext cx="1385570" cy="44640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1507" y="1340768"/>
            <a:ext cx="3184541" cy="70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380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YTImage24答案.eps&amp;34&amp;1-1$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4849868"/>
            <a:ext cx="967105" cy="34480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97031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烯烃、炔烃和芳香烃的加成反应可知，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加成反应降低了烃的不饱和度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，而上述反应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却相反，属于消去反应，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错误；环己烯的链状同分异构体有炔烃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、二烯烃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，其数量大于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正确；环己烷、环己烯、苯均能使溴水褪色，其中环己烷、苯萃取了溴水中的溴，而环己烯使溴水褪色则是环己烯与溴发生了加成反应，褪色原理不同，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错误；环己烷、苯均不能使酸性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KMnO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溶液褪色，环己烯分子中的碳碳双键能被酸性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KMnO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溶液氧化，从而使酸性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KMnO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溶液褪色，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 descr="YTImage24解析.eps&amp;33&amp;1-1$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82" y="920523"/>
            <a:ext cx="944635" cy="36529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70670" y="4653136"/>
            <a:ext cx="6992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91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55422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重要烃的比较</a:t>
            </a: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zh-CN" altLang="zh-CN" sz="140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 descr="YTImage提分绝招A.eps&amp;170&amp;1-1$"/>
          <p:cNvPicPr/>
          <p:nvPr/>
        </p:nvPicPr>
        <p:blipFill>
          <a:blip r:embed="rId2" cstate="print">
            <a:clrChange>
              <a:clrFrom>
                <a:srgbClr val="FEFDFC"/>
              </a:clrFrom>
              <a:clrTo>
                <a:srgbClr val="FE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82" y="843109"/>
            <a:ext cx="1681480" cy="3822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718029"/>
                  </p:ext>
                </p:extLst>
              </p:nvPr>
            </p:nvGraphicFramePr>
            <p:xfrm>
              <a:off x="506873" y="1412776"/>
              <a:ext cx="11017224" cy="470943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39861">
                      <a:extLst>
                        <a:ext uri="{9D8B030D-6E8A-4147-A177-3AD203B41FA5}">
                          <a16:colId xmlns:a16="http://schemas.microsoft.com/office/drawing/2014/main" val="22005743"/>
                        </a:ext>
                      </a:extLst>
                    </a:gridCol>
                    <a:gridCol w="1656184">
                      <a:extLst>
                        <a:ext uri="{9D8B030D-6E8A-4147-A177-3AD203B41FA5}">
                          <a16:colId xmlns:a16="http://schemas.microsoft.com/office/drawing/2014/main" val="1540215024"/>
                        </a:ext>
                      </a:extLst>
                    </a:gridCol>
                    <a:gridCol w="2438127">
                      <a:extLst>
                        <a:ext uri="{9D8B030D-6E8A-4147-A177-3AD203B41FA5}">
                          <a16:colId xmlns:a16="http://schemas.microsoft.com/office/drawing/2014/main" val="3481291983"/>
                        </a:ext>
                      </a:extLst>
                    </a:gridCol>
                    <a:gridCol w="2084340">
                      <a:extLst>
                        <a:ext uri="{9D8B030D-6E8A-4147-A177-3AD203B41FA5}">
                          <a16:colId xmlns:a16="http://schemas.microsoft.com/office/drawing/2014/main" val="2752303435"/>
                        </a:ext>
                      </a:extLst>
                    </a:gridCol>
                    <a:gridCol w="1526205">
                      <a:extLst>
                        <a:ext uri="{9D8B030D-6E8A-4147-A177-3AD203B41FA5}">
                          <a16:colId xmlns:a16="http://schemas.microsoft.com/office/drawing/2014/main" val="1386617014"/>
                        </a:ext>
                      </a:extLst>
                    </a:gridCol>
                    <a:gridCol w="1972507">
                      <a:extLst>
                        <a:ext uri="{9D8B030D-6E8A-4147-A177-3AD203B41FA5}">
                          <a16:colId xmlns:a16="http://schemas.microsoft.com/office/drawing/2014/main" val="3508064668"/>
                        </a:ext>
                      </a:extLst>
                    </a:gridCol>
                  </a:tblGrid>
                  <a:tr h="383347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烃的种类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烷烃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烯烃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炔烃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苯及其同系物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3133804"/>
                      </a:ext>
                    </a:extLst>
                  </a:tr>
                  <a:tr h="383347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苯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甲苯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015495"/>
                      </a:ext>
                    </a:extLst>
                  </a:tr>
                  <a:tr h="76669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代表物的结构简式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22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22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CH≡CH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94930281"/>
                      </a:ext>
                    </a:extLst>
                  </a:tr>
                  <a:tr h="159031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结构特点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全部为</a:t>
                          </a:r>
                          <a:r>
                            <a:rPr kumimoji="0" lang="en-US" altLang="zh-CN" sz="2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键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、饱和烃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含碳碳双键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键和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π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键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、不饱和烃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含碳碳三键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键和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π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键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、不饱和烃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含大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π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键、芳香烃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含一个苯环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含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大</a:t>
                          </a: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π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键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，侧链为烷基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92403748"/>
                      </a:ext>
                    </a:extLst>
                  </a:tr>
                  <a:tr h="90874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空间结构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正四面体形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平面形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直线形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平面正六</a:t>
                          </a:r>
                        </a:p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边形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所有碳原子在同一平面上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53567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718029"/>
                  </p:ext>
                </p:extLst>
              </p:nvPr>
            </p:nvGraphicFramePr>
            <p:xfrm>
              <a:off x="506873" y="1412776"/>
              <a:ext cx="11017224" cy="463088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39861">
                      <a:extLst>
                        <a:ext uri="{9D8B030D-6E8A-4147-A177-3AD203B41FA5}">
                          <a16:colId xmlns:a16="http://schemas.microsoft.com/office/drawing/2014/main" val="22005743"/>
                        </a:ext>
                      </a:extLst>
                    </a:gridCol>
                    <a:gridCol w="1656184">
                      <a:extLst>
                        <a:ext uri="{9D8B030D-6E8A-4147-A177-3AD203B41FA5}">
                          <a16:colId xmlns:a16="http://schemas.microsoft.com/office/drawing/2014/main" val="1540215024"/>
                        </a:ext>
                      </a:extLst>
                    </a:gridCol>
                    <a:gridCol w="2438127">
                      <a:extLst>
                        <a:ext uri="{9D8B030D-6E8A-4147-A177-3AD203B41FA5}">
                          <a16:colId xmlns:a16="http://schemas.microsoft.com/office/drawing/2014/main" val="3481291983"/>
                        </a:ext>
                      </a:extLst>
                    </a:gridCol>
                    <a:gridCol w="2084340">
                      <a:extLst>
                        <a:ext uri="{9D8B030D-6E8A-4147-A177-3AD203B41FA5}">
                          <a16:colId xmlns:a16="http://schemas.microsoft.com/office/drawing/2014/main" val="2752303435"/>
                        </a:ext>
                      </a:extLst>
                    </a:gridCol>
                    <a:gridCol w="1526205">
                      <a:extLst>
                        <a:ext uri="{9D8B030D-6E8A-4147-A177-3AD203B41FA5}">
                          <a16:colId xmlns:a16="http://schemas.microsoft.com/office/drawing/2014/main" val="1386617014"/>
                        </a:ext>
                      </a:extLst>
                    </a:gridCol>
                    <a:gridCol w="1972507">
                      <a:extLst>
                        <a:ext uri="{9D8B030D-6E8A-4147-A177-3AD203B41FA5}">
                          <a16:colId xmlns:a16="http://schemas.microsoft.com/office/drawing/2014/main" val="3508064668"/>
                        </a:ext>
                      </a:extLst>
                    </a:gridCol>
                  </a:tblGrid>
                  <a:tr h="424371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烃的种类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烷烃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烯烃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炔烃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苯及其同系物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3133804"/>
                      </a:ext>
                    </a:extLst>
                  </a:tr>
                  <a:tr h="502920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苯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黑体" panose="02010609060101010101" pitchFamily="49" charset="-122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甲苯</a:t>
                          </a:r>
                          <a:endParaRPr lang="zh-CN" sz="2200">
                            <a:effectLst/>
                            <a:latin typeface="黑体" panose="02010609060101010101" pitchFamily="49" charset="-122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015495"/>
                      </a:ext>
                    </a:extLst>
                  </a:tr>
                  <a:tr h="10058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代表物的结构简式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3250" t="-92169" r="-229500" b="-2753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CH≡CH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94930281"/>
                      </a:ext>
                    </a:extLst>
                  </a:tr>
                  <a:tr h="159031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结构特点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全部为</a:t>
                          </a:r>
                          <a:r>
                            <a:rPr kumimoji="0" lang="en-US" altLang="zh-CN" sz="2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键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、饱和烃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含碳碳双键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键和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π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键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、不饱和烃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含碳碳三键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σ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键和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π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键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、不饱和烃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含大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π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键、芳香烃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含一个苯环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含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大</a:t>
                          </a: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π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键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，侧链为烷基</a:t>
                          </a:r>
                          <a:endParaRPr lang="zh-CN" sz="2200">
                            <a:effectLst/>
                            <a:latin typeface="Calibri" panose="020F0502020204030204" pitchFamily="3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92403748"/>
                      </a:ext>
                    </a:extLst>
                  </a:tr>
                  <a:tr h="11074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空间结构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正四面体形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平面形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直线形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平面正六</a:t>
                          </a:r>
                        </a:p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边形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所有碳原子在同一平面上</a:t>
                          </a:r>
                          <a:endParaRPr lang="zh-CN" sz="2200">
                            <a:effectLst/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7256" marR="37256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535678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9462" y="2552865"/>
            <a:ext cx="698839" cy="6382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clrChange>
              <a:clrFrom>
                <a:srgbClr val="E3F2E7"/>
              </a:clrFrom>
              <a:clrTo>
                <a:srgbClr val="E3F2E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11630" y="2348880"/>
            <a:ext cx="1044936" cy="964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5027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2458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zh-CN" altLang="zh-CN" sz="1400">
              <a:effectLst/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865925"/>
              </p:ext>
            </p:extLst>
          </p:nvPr>
        </p:nvGraphicFramePr>
        <p:xfrm>
          <a:off x="455722" y="836712"/>
          <a:ext cx="11296112" cy="5316920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210010471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159785036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082112270"/>
                    </a:ext>
                  </a:extLst>
                </a:gridCol>
                <a:gridCol w="377233">
                  <a:extLst>
                    <a:ext uri="{9D8B030D-6E8A-4147-A177-3AD203B41FA5}">
                      <a16:colId xmlns:a16="http://schemas.microsoft.com/office/drawing/2014/main" val="2150430143"/>
                    </a:ext>
                  </a:extLst>
                </a:gridCol>
                <a:gridCol w="1566983">
                  <a:extLst>
                    <a:ext uri="{9D8B030D-6E8A-4147-A177-3AD203B41FA5}">
                      <a16:colId xmlns:a16="http://schemas.microsoft.com/office/drawing/2014/main" val="585242136"/>
                    </a:ext>
                  </a:extLst>
                </a:gridCol>
                <a:gridCol w="486856">
                  <a:extLst>
                    <a:ext uri="{9D8B030D-6E8A-4147-A177-3AD203B41FA5}">
                      <a16:colId xmlns:a16="http://schemas.microsoft.com/office/drawing/2014/main" val="2697417449"/>
                    </a:ext>
                  </a:extLst>
                </a:gridCol>
                <a:gridCol w="1385352">
                  <a:extLst>
                    <a:ext uri="{9D8B030D-6E8A-4147-A177-3AD203B41FA5}">
                      <a16:colId xmlns:a16="http://schemas.microsoft.com/office/drawing/2014/main" val="3933418435"/>
                    </a:ext>
                  </a:extLst>
                </a:gridCol>
                <a:gridCol w="273518">
                  <a:extLst>
                    <a:ext uri="{9D8B030D-6E8A-4147-A177-3AD203B41FA5}">
                      <a16:colId xmlns:a16="http://schemas.microsoft.com/office/drawing/2014/main" val="4273231847"/>
                    </a:ext>
                  </a:extLst>
                </a:gridCol>
                <a:gridCol w="1166642">
                  <a:extLst>
                    <a:ext uri="{9D8B030D-6E8A-4147-A177-3AD203B41FA5}">
                      <a16:colId xmlns:a16="http://schemas.microsoft.com/office/drawing/2014/main" val="4241307553"/>
                    </a:ext>
                  </a:extLst>
                </a:gridCol>
                <a:gridCol w="1028348">
                  <a:extLst>
                    <a:ext uri="{9D8B030D-6E8A-4147-A177-3AD203B41FA5}">
                      <a16:colId xmlns:a16="http://schemas.microsoft.com/office/drawing/2014/main" val="1368814970"/>
                    </a:ext>
                  </a:extLst>
                </a:gridCol>
                <a:gridCol w="1122748">
                  <a:extLst>
                    <a:ext uri="{9D8B030D-6E8A-4147-A177-3AD203B41FA5}">
                      <a16:colId xmlns:a16="http://schemas.microsoft.com/office/drawing/2014/main" val="3508378610"/>
                    </a:ext>
                  </a:extLst>
                </a:gridCol>
              </a:tblGrid>
              <a:tr h="270609">
                <a:tc rowSpan="2"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烃的种类</a:t>
                      </a:r>
                      <a:endParaRPr lang="zh-CN" sz="20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烷烃</a:t>
                      </a:r>
                      <a:endParaRPr lang="zh-CN" sz="20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烯烃</a:t>
                      </a:r>
                      <a:endParaRPr lang="zh-CN" sz="20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炔烃</a:t>
                      </a:r>
                      <a:endParaRPr lang="zh-CN" sz="20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苯及其同系物</a:t>
                      </a:r>
                      <a:endParaRPr lang="zh-CN" sz="20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984213"/>
                  </a:ext>
                </a:extLst>
              </a:tr>
              <a:tr h="28144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苯</a:t>
                      </a:r>
                      <a:endParaRPr lang="zh-CN" sz="20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甲苯</a:t>
                      </a:r>
                      <a:endParaRPr lang="zh-CN" sz="20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325531"/>
                  </a:ext>
                </a:extLst>
              </a:tr>
              <a:tr h="28014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物理性质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难溶于水，易溶于有机溶剂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218832"/>
                  </a:ext>
                </a:extLst>
              </a:tr>
              <a:tr h="280142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性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燃烧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易燃，完全燃烧生成CO</a:t>
                      </a:r>
                      <a:r>
                        <a:rPr lang="en-US" sz="20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和H</a:t>
                      </a:r>
                      <a:r>
                        <a:rPr lang="en-US" sz="20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13760"/>
                  </a:ext>
                </a:extLst>
              </a:tr>
              <a:tr h="67213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KMnO</a:t>
                      </a:r>
                      <a:r>
                        <a:rPr lang="en-US" sz="20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（H</a:t>
                      </a:r>
                      <a:r>
                        <a:rPr lang="en-US" sz="2000" b="1" baseline="30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氧化反应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，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褪色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氧化反应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，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褪色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氧化反应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，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褪色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4317223"/>
                  </a:ext>
                </a:extLst>
              </a:tr>
              <a:tr h="71254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Br</a:t>
                      </a:r>
                      <a:r>
                        <a:rPr lang="en-US" sz="20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（H</a:t>
                      </a:r>
                      <a:r>
                        <a:rPr lang="en-US" sz="20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O）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加成反应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，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褪色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加成反应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，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褪色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，萃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取褪色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，萃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取褪色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6059126"/>
                  </a:ext>
                </a:extLst>
              </a:tr>
              <a:tr h="145612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主要反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应类型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取代反应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加成反应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、氧化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反应、</a:t>
                      </a:r>
                      <a:r>
                        <a:rPr lang="zh-CN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</a:t>
                      </a: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聚反应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加成反应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、氧化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反应、</a:t>
                      </a:r>
                      <a:r>
                        <a:rPr lang="zh-CN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</a:t>
                      </a: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聚反应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加成反应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取代反应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加成反应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、取代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反应、</a:t>
                      </a:r>
                      <a:r>
                        <a:rPr lang="zh-CN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氧</a:t>
                      </a:r>
                      <a:r>
                        <a:rPr lang="en-US" sz="20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化反应</a:t>
                      </a:r>
                      <a:endParaRPr lang="zh-CN" sz="20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169" marR="151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8189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7016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化学性质</a:t>
            </a:r>
            <a:endParaRPr lang="zh-CN" altLang="zh-CN" sz="1400"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1556792"/>
            <a:ext cx="7848872" cy="443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885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TImage知识点2.eps&amp;5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1" y="908720"/>
            <a:ext cx="1440180" cy="38227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934684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芳香烃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的来源和应用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芳香烃的来源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芳香烃最初来源于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煤焦油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中，随着石油化学工业的兴起，现代工业生产中芳香烃主要来源于石油化学工业中的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催化重整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裂化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芳香烃的应用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）苯是生产苯酚、硝基苯、苯胺、环己烷、二氯苯、氯苯、苯乙烯等重要有机化合物的原料。通过这些有机化合物又可生产多种合成树脂、合成纤维、染料、医药、洗涤剂、合成橡胶、炸药等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404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56825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）由芳香烃作为单体可合成很多高分子化合物，如包装材料、泡沫塑料等，大多是由苯乙烯为单体聚合而成的聚苯乙烯制品。乙苯是制苯乙烯的原料，苯乙烯是制聚苯乙烯、丁苯橡胶（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与丁二烯加聚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）的原料。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苯、二甲苯是制造多种合成树脂、合成橡胶、合成纤维的原料，高级烷基苯是制造表面活性剂的重要原料，稠环芳烃中萘是制造染料和增塑剂的重要原料，多种含氧、含氯、含氮、含硫的芳烃衍生物用于生产多种精细化工产品。某些芳烃或其混合物如苯、甲苯、二甲苯等是应用广泛的有机溶剂，是黏合剂、油性涂料、油墨等的优良溶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613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TImage知识点3.eps&amp;15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14" y="908720"/>
            <a:ext cx="1600200" cy="4248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4079707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苯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的同系物的化学性质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氧化反应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均可燃烧，完全燃烧的通式为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点燃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由于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苯环对烷基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的影响，使得烷基比烷烃更活泼。苯的同系物中，如果侧链烷基中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与苯环直接相连的碳原子上有氢原子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，它就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能被酸性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溶液氧化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，侧链烷基通常被氧化为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羧基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4079707"/>
              </a:xfrm>
              <a:blipFill>
                <a:blip r:embed="rId3"/>
                <a:stretch>
                  <a:fillRect l="-796" r="-849" b="-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1110" y="4293096"/>
            <a:ext cx="4322181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643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00016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取代反应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烷基对苯环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的影响，烷基邻、对位上的氢原子更活泼，更易参加反应，因此苯的同系物发生苯环上的取代反应时取代的位置均以烷基的邻、对位为主。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苯的同系物中的烷基在光照条件下与卤素单质发生取代反应。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）加成反应：苯的同系物均可与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发生加成反应，生成环烷烃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039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0004" y="657506"/>
            <a:ext cx="6902550" cy="774178"/>
          </a:xfrm>
          <a:prstGeom prst="rect">
            <a:avLst/>
          </a:prstGeom>
        </p:spPr>
      </p:pic>
      <p:pic>
        <p:nvPicPr>
          <p:cNvPr id="7" name="图片 6" descr="YTImage要点1.eps&amp;17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1484784"/>
            <a:ext cx="1120140" cy="39306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88942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溴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苯和硝基苯的实验室制取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溴苯的制备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苯的溴化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实验装置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2878" y="2564904"/>
            <a:ext cx="5112568" cy="375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61677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2176</Words>
  <Application>Microsoft Office PowerPoint</Application>
  <PresentationFormat>自定义</PresentationFormat>
  <Paragraphs>233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618</cp:revision>
  <dcterms:created xsi:type="dcterms:W3CDTF">2020-11-06T05:24:00Z</dcterms:created>
  <dcterms:modified xsi:type="dcterms:W3CDTF">2025-11-11T02:08:18Z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